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4" r:id="rId3"/>
    <p:sldId id="399" r:id="rId4"/>
    <p:sldId id="265" r:id="rId5"/>
    <p:sldId id="271" r:id="rId6"/>
    <p:sldId id="272" r:id="rId7"/>
    <p:sldId id="283" r:id="rId8"/>
    <p:sldId id="404" r:id="rId9"/>
    <p:sldId id="273" r:id="rId10"/>
    <p:sldId id="275" r:id="rId11"/>
    <p:sldId id="403" r:id="rId12"/>
    <p:sldId id="274" r:id="rId13"/>
    <p:sldId id="284" r:id="rId14"/>
    <p:sldId id="410" r:id="rId15"/>
    <p:sldId id="412" r:id="rId16"/>
    <p:sldId id="413" r:id="rId17"/>
    <p:sldId id="266" r:id="rId18"/>
    <p:sldId id="277" r:id="rId19"/>
    <p:sldId id="278" r:id="rId20"/>
    <p:sldId id="400" r:id="rId21"/>
    <p:sldId id="269" r:id="rId22"/>
    <p:sldId id="282" r:id="rId23"/>
    <p:sldId id="279" r:id="rId24"/>
    <p:sldId id="401" r:id="rId25"/>
    <p:sldId id="402" r:id="rId26"/>
    <p:sldId id="270" r:id="rId27"/>
    <p:sldId id="281" r:id="rId28"/>
    <p:sldId id="405" r:id="rId29"/>
    <p:sldId id="297" r:id="rId30"/>
    <p:sldId id="285" r:id="rId31"/>
    <p:sldId id="406" r:id="rId32"/>
    <p:sldId id="261" r:id="rId33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B3E61F-EF88-438B-8396-C61C97474AB5}" v="13" dt="2023-11-09T11:58:56.4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6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50B3E61F-EF88-438B-8396-C61C97474AB5}"/>
    <pc:docChg chg="undo custSel addSld modSld">
      <pc:chgData name="Linards Deidulis" userId="03205da9529d126d" providerId="LiveId" clId="{50B3E61F-EF88-438B-8396-C61C97474AB5}" dt="2023-11-09T11:59:22.362" v="256" actId="1035"/>
      <pc:docMkLst>
        <pc:docMk/>
      </pc:docMkLst>
      <pc:sldChg chg="modSp mod">
        <pc:chgData name="Linards Deidulis" userId="03205da9529d126d" providerId="LiveId" clId="{50B3E61F-EF88-438B-8396-C61C97474AB5}" dt="2023-11-09T06:40:07.164" v="5" actId="255"/>
        <pc:sldMkLst>
          <pc:docMk/>
          <pc:sldMk cId="749859246" sldId="270"/>
        </pc:sldMkLst>
        <pc:spChg chg="mod">
          <ac:chgData name="Linards Deidulis" userId="03205da9529d126d" providerId="LiveId" clId="{50B3E61F-EF88-438B-8396-C61C97474AB5}" dt="2023-11-09T06:40:07.164" v="5" actId="255"/>
          <ac:spMkLst>
            <pc:docMk/>
            <pc:sldMk cId="749859246" sldId="270"/>
            <ac:spMk id="2" creationId="{00000000-0000-0000-0000-000000000000}"/>
          </ac:spMkLst>
        </pc:spChg>
      </pc:sldChg>
      <pc:sldChg chg="modSp mod">
        <pc:chgData name="Linards Deidulis" userId="03205da9529d126d" providerId="LiveId" clId="{50B3E61F-EF88-438B-8396-C61C97474AB5}" dt="2023-11-09T11:50:26.179" v="118"/>
        <pc:sldMkLst>
          <pc:docMk/>
          <pc:sldMk cId="3577523085" sldId="275"/>
        </pc:sldMkLst>
        <pc:graphicFrameChg chg="mod modGraphic">
          <ac:chgData name="Linards Deidulis" userId="03205da9529d126d" providerId="LiveId" clId="{50B3E61F-EF88-438B-8396-C61C97474AB5}" dt="2023-11-09T11:50:26.179" v="118"/>
          <ac:graphicFrameMkLst>
            <pc:docMk/>
            <pc:sldMk cId="3577523085" sldId="275"/>
            <ac:graphicFrameMk id="5" creationId="{00000000-0000-0000-0000-000000000000}"/>
          </ac:graphicFrameMkLst>
        </pc:graphicFrameChg>
      </pc:sldChg>
      <pc:sldChg chg="modSp mod">
        <pc:chgData name="Linards Deidulis" userId="03205da9529d126d" providerId="LiveId" clId="{50B3E61F-EF88-438B-8396-C61C97474AB5}" dt="2023-11-09T06:45:45.538" v="61" actId="20577"/>
        <pc:sldMkLst>
          <pc:docMk/>
          <pc:sldMk cId="2555193280" sldId="279"/>
        </pc:sldMkLst>
        <pc:spChg chg="mod">
          <ac:chgData name="Linards Deidulis" userId="03205da9529d126d" providerId="LiveId" clId="{50B3E61F-EF88-438B-8396-C61C97474AB5}" dt="2023-11-09T06:45:45.538" v="61" actId="20577"/>
          <ac:spMkLst>
            <pc:docMk/>
            <pc:sldMk cId="2555193280" sldId="279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50B3E61F-EF88-438B-8396-C61C97474AB5}" dt="2023-11-09T07:06:14.789" v="110" actId="20577"/>
        <pc:sldMkLst>
          <pc:docMk/>
          <pc:sldMk cId="3935682600" sldId="285"/>
        </pc:sldMkLst>
        <pc:spChg chg="mod">
          <ac:chgData name="Linards Deidulis" userId="03205da9529d126d" providerId="LiveId" clId="{50B3E61F-EF88-438B-8396-C61C97474AB5}" dt="2023-11-09T07:06:14.789" v="110" actId="20577"/>
          <ac:spMkLst>
            <pc:docMk/>
            <pc:sldMk cId="3935682600" sldId="285"/>
            <ac:spMk id="38915" creationId="{00000000-0000-0000-0000-000000000000}"/>
          </ac:spMkLst>
        </pc:spChg>
      </pc:sldChg>
      <pc:sldChg chg="modSp add mod">
        <pc:chgData name="Linards Deidulis" userId="03205da9529d126d" providerId="LiveId" clId="{50B3E61F-EF88-438B-8396-C61C97474AB5}" dt="2023-11-09T07:03:11.838" v="71"/>
        <pc:sldMkLst>
          <pc:docMk/>
          <pc:sldMk cId="0" sldId="297"/>
        </pc:sldMkLst>
        <pc:spChg chg="mod">
          <ac:chgData name="Linards Deidulis" userId="03205da9529d126d" providerId="LiveId" clId="{50B3E61F-EF88-438B-8396-C61C97474AB5}" dt="2023-11-09T07:02:52.875" v="70" actId="122"/>
          <ac:spMkLst>
            <pc:docMk/>
            <pc:sldMk cId="0" sldId="297"/>
            <ac:spMk id="29700" creationId="{A578CEB5-47B7-4A35-D415-A84EF0C43563}"/>
          </ac:spMkLst>
        </pc:spChg>
        <pc:picChg chg="mod">
          <ac:chgData name="Linards Deidulis" userId="03205da9529d126d" providerId="LiveId" clId="{50B3E61F-EF88-438B-8396-C61C97474AB5}" dt="2023-11-09T07:03:11.838" v="71"/>
          <ac:picMkLst>
            <pc:docMk/>
            <pc:sldMk cId="0" sldId="297"/>
            <ac:picMk id="29699" creationId="{611A3DC6-BACF-1A72-B79F-41EE4FB8A9F2}"/>
          </ac:picMkLst>
        </pc:picChg>
      </pc:sldChg>
      <pc:sldChg chg="addSp delSp modSp add mod">
        <pc:chgData name="Linards Deidulis" userId="03205da9529d126d" providerId="LiveId" clId="{50B3E61F-EF88-438B-8396-C61C97474AB5}" dt="2023-11-09T07:02:22.031" v="63" actId="22"/>
        <pc:sldMkLst>
          <pc:docMk/>
          <pc:sldMk cId="0" sldId="340"/>
        </pc:sldMkLst>
        <pc:spChg chg="add del">
          <ac:chgData name="Linards Deidulis" userId="03205da9529d126d" providerId="LiveId" clId="{50B3E61F-EF88-438B-8396-C61C97474AB5}" dt="2023-11-09T07:02:22.031" v="63" actId="22"/>
          <ac:spMkLst>
            <pc:docMk/>
            <pc:sldMk cId="0" sldId="340"/>
            <ac:spMk id="5" creationId="{0D1D6DB1-1F7F-7E47-B81D-545432416BE3}"/>
          </ac:spMkLst>
        </pc:spChg>
        <pc:spChg chg="mod">
          <ac:chgData name="Linards Deidulis" userId="03205da9529d126d" providerId="LiveId" clId="{50B3E61F-EF88-438B-8396-C61C97474AB5}" dt="2023-11-09T06:44:22.629" v="31" actId="20577"/>
          <ac:spMkLst>
            <pc:docMk/>
            <pc:sldMk cId="0" sldId="340"/>
            <ac:spMk id="43010" creationId="{B914D122-780B-ADA4-1C84-DF9BB6FC61C9}"/>
          </ac:spMkLst>
        </pc:spChg>
        <pc:spChg chg="mod">
          <ac:chgData name="Linards Deidulis" userId="03205da9529d126d" providerId="LiveId" clId="{50B3E61F-EF88-438B-8396-C61C97474AB5}" dt="2023-11-09T06:40:47.877" v="11" actId="1076"/>
          <ac:spMkLst>
            <pc:docMk/>
            <pc:sldMk cId="0" sldId="340"/>
            <ac:spMk id="51203" creationId="{7396AFCD-489D-0BF6-B9F6-3954012678FF}"/>
          </ac:spMkLst>
        </pc:spChg>
        <pc:picChg chg="add mod modCrop">
          <ac:chgData name="Linards Deidulis" userId="03205da9529d126d" providerId="LiveId" clId="{50B3E61F-EF88-438B-8396-C61C97474AB5}" dt="2023-11-09T06:44:00.057" v="21"/>
          <ac:picMkLst>
            <pc:docMk/>
            <pc:sldMk cId="0" sldId="340"/>
            <ac:picMk id="3" creationId="{30F07055-1C04-9046-725C-600687031577}"/>
          </ac:picMkLst>
        </pc:picChg>
        <pc:picChg chg="del">
          <ac:chgData name="Linards Deidulis" userId="03205da9529d126d" providerId="LiveId" clId="{50B3E61F-EF88-438B-8396-C61C97474AB5}" dt="2023-11-09T06:43:19.640" v="15" actId="478"/>
          <ac:picMkLst>
            <pc:docMk/>
            <pc:sldMk cId="0" sldId="340"/>
            <ac:picMk id="51204" creationId="{71ECECB9-85E3-3AEF-5FA7-B59DDEBD644D}"/>
          </ac:picMkLst>
        </pc:picChg>
        <pc:picChg chg="del">
          <ac:chgData name="Linards Deidulis" userId="03205da9529d126d" providerId="LiveId" clId="{50B3E61F-EF88-438B-8396-C61C97474AB5}" dt="2023-11-09T06:42:24.632" v="14" actId="478"/>
          <ac:picMkLst>
            <pc:docMk/>
            <pc:sldMk cId="0" sldId="340"/>
            <ac:picMk id="51205" creationId="{2DBADD9B-C500-EDA1-550A-DDA0B7826FC4}"/>
          </ac:picMkLst>
        </pc:picChg>
      </pc:sldChg>
      <pc:sldChg chg="addSp delSp modSp new mod">
        <pc:chgData name="Linards Deidulis" userId="03205da9529d126d" providerId="LiveId" clId="{50B3E61F-EF88-438B-8396-C61C97474AB5}" dt="2023-11-09T11:59:22.362" v="256" actId="1035"/>
        <pc:sldMkLst>
          <pc:docMk/>
          <pc:sldMk cId="1213815158" sldId="403"/>
        </pc:sldMkLst>
        <pc:spChg chg="del mod">
          <ac:chgData name="Linards Deidulis" userId="03205da9529d126d" providerId="LiveId" clId="{50B3E61F-EF88-438B-8396-C61C97474AB5}" dt="2023-11-09T11:54:45.166" v="166" actId="478"/>
          <ac:spMkLst>
            <pc:docMk/>
            <pc:sldMk cId="1213815158" sldId="403"/>
            <ac:spMk id="2" creationId="{1FA21868-1A2A-7661-11C2-D44DF208D7A8}"/>
          </ac:spMkLst>
        </pc:spChg>
        <pc:spChg chg="mod">
          <ac:chgData name="Linards Deidulis" userId="03205da9529d126d" providerId="LiveId" clId="{50B3E61F-EF88-438B-8396-C61C97474AB5}" dt="2023-11-09T11:58:02.587" v="233" actId="1076"/>
          <ac:spMkLst>
            <pc:docMk/>
            <pc:sldMk cId="1213815158" sldId="403"/>
            <ac:spMk id="3" creationId="{CCFD8645-B0AC-8FBC-BCE9-08D7FA528EAC}"/>
          </ac:spMkLst>
        </pc:spChg>
        <pc:spChg chg="add mod">
          <ac:chgData name="Linards Deidulis" userId="03205da9529d126d" providerId="LiveId" clId="{50B3E61F-EF88-438B-8396-C61C97474AB5}" dt="2023-11-09T11:55:03.613" v="210" actId="20577"/>
          <ac:spMkLst>
            <pc:docMk/>
            <pc:sldMk cId="1213815158" sldId="403"/>
            <ac:spMk id="4" creationId="{A97990AC-59BD-5A7F-DF35-F017400D26D5}"/>
          </ac:spMkLst>
        </pc:spChg>
        <pc:spChg chg="add mod">
          <ac:chgData name="Linards Deidulis" userId="03205da9529d126d" providerId="LiveId" clId="{50B3E61F-EF88-438B-8396-C61C97474AB5}" dt="2023-11-09T11:59:22.362" v="256" actId="1035"/>
          <ac:spMkLst>
            <pc:docMk/>
            <pc:sldMk cId="1213815158" sldId="403"/>
            <ac:spMk id="5" creationId="{D79AAD55-6041-B7DC-E1E0-32176E67A18F}"/>
          </ac:spMkLst>
        </pc:spChg>
        <pc:spChg chg="add mod">
          <ac:chgData name="Linards Deidulis" userId="03205da9529d126d" providerId="LiveId" clId="{50B3E61F-EF88-438B-8396-C61C97474AB5}" dt="2023-11-09T11:58:56.492" v="247" actId="1076"/>
          <ac:spMkLst>
            <pc:docMk/>
            <pc:sldMk cId="1213815158" sldId="403"/>
            <ac:spMk id="8" creationId="{669468A7-288A-AE38-B890-AC6FA8614596}"/>
          </ac:spMkLst>
        </pc:spChg>
        <pc:picChg chg="add mod">
          <ac:chgData name="Linards Deidulis" userId="03205da9529d126d" providerId="LiveId" clId="{50B3E61F-EF88-438B-8396-C61C97474AB5}" dt="2023-11-09T11:58:18.737" v="238" actId="14100"/>
          <ac:picMkLst>
            <pc:docMk/>
            <pc:sldMk cId="1213815158" sldId="403"/>
            <ac:picMk id="7" creationId="{8022D997-3259-3DC1-2B46-E2E3682B9EC8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200.100\shares$\KAD\SSPN\NORDPLUS\2018-2022\2022\Seminari\04_Kons_sem_Adult2022_27.09.22\N+_fin_sad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1471456692913372E-2"/>
          <c:y val="0.11246563224336814"/>
          <c:w val="0.90852854330708666"/>
          <c:h val="0.88753436775663186"/>
        </c:manualLayout>
      </c:layout>
      <c:pie3DChart>
        <c:varyColors val="1"/>
        <c:ser>
          <c:idx val="0"/>
          <c:order val="0"/>
          <c:explosion val="21"/>
          <c:dPt>
            <c:idx val="0"/>
            <c:bubble3D val="0"/>
            <c:explosion val="2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7ED-4D7B-A529-8FA9EC369325}"/>
              </c:ext>
            </c:extLst>
          </c:dPt>
          <c:dPt>
            <c:idx val="1"/>
            <c:bubble3D val="0"/>
            <c:explosion val="19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7ED-4D7B-A529-8FA9EC369325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27ED-4D7B-A529-8FA9EC369325}"/>
              </c:ext>
            </c:extLst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27ED-4D7B-A529-8FA9EC369325}"/>
              </c:ext>
            </c:extLst>
          </c:dPt>
          <c:dPt>
            <c:idx val="4"/>
            <c:bubble3D val="0"/>
            <c:spPr>
              <a:solidFill>
                <a:srgbClr val="FF66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27ED-4D7B-A529-8FA9EC369325}"/>
              </c:ext>
            </c:extLst>
          </c:dPt>
          <c:dPt>
            <c:idx val="5"/>
            <c:bubble3D val="0"/>
            <c:spPr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27ED-4D7B-A529-8FA9EC369325}"/>
              </c:ext>
            </c:extLst>
          </c:dPt>
          <c:dLbls>
            <c:dLbl>
              <c:idx val="0"/>
              <c:layout>
                <c:manualLayout>
                  <c:x val="-1.2666338582677166E-2"/>
                  <c:y val="-0.15621102360601324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Augstākā</a:t>
                    </a:r>
                    <a:r>
                      <a:rPr lang="en-US" baseline="0" dirty="0"/>
                      <a:t>s </a:t>
                    </a:r>
                    <a:r>
                      <a:rPr lang="en-US" baseline="0" dirty="0" err="1"/>
                      <a:t>izglītība</a:t>
                    </a:r>
                    <a:r>
                      <a:rPr lang="en-US" baseline="0" dirty="0"/>
                      <a:t>s </a:t>
                    </a:r>
                    <a:fld id="{CA0A2AD7-C182-422B-A5ED-01E967699CF9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7ED-4D7B-A529-8FA9EC369325}"/>
                </c:ext>
              </c:extLst>
            </c:dLbl>
            <c:dLbl>
              <c:idx val="1"/>
              <c:layout>
                <c:manualLayout>
                  <c:x val="0.25539304461942247"/>
                  <c:y val="-2.2379915015063059E-2"/>
                </c:manualLayout>
              </c:layout>
              <c:tx>
                <c:rich>
                  <a:bodyPr/>
                  <a:lstStyle/>
                  <a:p>
                    <a:r>
                      <a:rPr lang="en-US" sz="1500" baseline="0" dirty="0" err="1">
                        <a:solidFill>
                          <a:schemeClr val="tx2"/>
                        </a:solidFill>
                      </a:rPr>
                      <a:t>Jauniešu</a:t>
                    </a:r>
                    <a:r>
                      <a:rPr lang="en-US" sz="1500" baseline="0" dirty="0">
                        <a:solidFill>
                          <a:schemeClr val="tx2"/>
                        </a:solidFill>
                      </a:rPr>
                      <a:t> </a:t>
                    </a:r>
                    <a:fld id="{A6945E89-9055-45A3-8650-051DEBC54CED}" type="PERCENTAGE">
                      <a:rPr lang="en-US" sz="1500" baseline="0" smtClean="0">
                        <a:solidFill>
                          <a:schemeClr val="tx2"/>
                        </a:solidFill>
                      </a:rPr>
                      <a:pPr/>
                      <a:t>[PERCENTAGE]</a:t>
                    </a:fld>
                    <a:endParaRPr lang="en-US" sz="1500" baseline="0" dirty="0">
                      <a:solidFill>
                        <a:schemeClr val="tx2"/>
                      </a:solidFill>
                    </a:endParaRPr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7ED-4D7B-A529-8FA9EC369325}"/>
                </c:ext>
              </c:extLst>
            </c:dLbl>
            <c:dLbl>
              <c:idx val="2"/>
              <c:layout>
                <c:manualLayout>
                  <c:x val="-1.3865958797734486E-2"/>
                  <c:y val="0.1190565131169131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500" b="1" i="0" u="none" strike="noStrike" kern="1200" baseline="0">
                        <a:solidFill>
                          <a:srgbClr val="00206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defRPr>
                    </a:pPr>
                    <a:r>
                      <a:rPr lang="en-US" sz="2000" baseline="0" dirty="0" err="1">
                        <a:solidFill>
                          <a:srgbClr val="00B050"/>
                        </a:solidFill>
                      </a:rPr>
                      <a:t>Pieaugušo</a:t>
                    </a:r>
                    <a:r>
                      <a:rPr lang="en-US" sz="2000" baseline="0" dirty="0">
                        <a:solidFill>
                          <a:srgbClr val="00B050"/>
                        </a:solidFill>
                      </a:rPr>
                      <a:t> </a:t>
                    </a:r>
                    <a:r>
                      <a:rPr lang="en-US" sz="2000" baseline="0" dirty="0" err="1">
                        <a:solidFill>
                          <a:srgbClr val="00B050"/>
                        </a:solidFill>
                      </a:rPr>
                      <a:t>izglītības</a:t>
                    </a:r>
                    <a:r>
                      <a:rPr lang="en-US" sz="2000" baseline="0" dirty="0">
                        <a:solidFill>
                          <a:srgbClr val="00B050"/>
                        </a:solidFill>
                      </a:rPr>
                      <a:t> </a:t>
                    </a:r>
                    <a:fld id="{E3ACF952-169C-4EF7-AFA7-F374239A88C4}" type="PERCENTAGE">
                      <a:rPr lang="en-US" sz="2000" baseline="0" smtClean="0">
                        <a:solidFill>
                          <a:srgbClr val="00B050"/>
                        </a:solidFill>
                      </a:rPr>
                      <a:pPr>
                        <a:defRPr sz="1500" b="1">
                          <a:solidFill>
                            <a:srgbClr val="00206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defRPr>
                      </a:pPr>
                      <a:t>[PERCENTAGE]</a:t>
                    </a:fld>
                    <a:endParaRPr lang="en-US" sz="2000" baseline="0" dirty="0">
                      <a:solidFill>
                        <a:srgbClr val="00B050"/>
                      </a:solidFill>
                    </a:endParaRPr>
                  </a:p>
                </c:rich>
              </c:tx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500" b="1" i="0" u="none" strike="noStrike" kern="1200" baseline="0">
                      <a:solidFill>
                        <a:srgbClr val="00206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791940069991251"/>
                      <c:h val="0.239862955816996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7ED-4D7B-A529-8FA9EC369325}"/>
                </c:ext>
              </c:extLst>
            </c:dLbl>
            <c:dLbl>
              <c:idx val="3"/>
              <c:layout>
                <c:manualLayout>
                  <c:x val="0"/>
                  <c:y val="-8.6944305535377298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 err="1"/>
                      <a:t>Horizontālā</a:t>
                    </a:r>
                    <a:r>
                      <a:rPr lang="en-US" baseline="0" dirty="0"/>
                      <a:t> </a:t>
                    </a:r>
                    <a:fld id="{F51C26EF-5815-4A31-8CB8-A90C8B6A06BF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27ED-4D7B-A529-8FA9EC369325}"/>
                </c:ext>
              </c:extLst>
            </c:dLbl>
            <c:dLbl>
              <c:idx val="4"/>
              <c:layout>
                <c:manualLayout>
                  <c:x val="-7.7018263342082241E-2"/>
                  <c:y val="-9.500947798191893E-2"/>
                </c:manualLayout>
              </c:layout>
              <c:tx>
                <c:rich>
                  <a:bodyPr/>
                  <a:lstStyle/>
                  <a:p>
                    <a:r>
                      <a:rPr lang="lv-LV" dirty="0"/>
                      <a:t>Ziemeļvalstu valodas</a:t>
                    </a:r>
                    <a:r>
                      <a:rPr lang="lv-LV" baseline="0" dirty="0"/>
                      <a:t>
</a:t>
                    </a:r>
                    <a:fld id="{BA90B127-C0C5-45FF-93E1-7C44F0F4E8A0}" type="PERCENTAGE">
                      <a:rPr lang="en-US" baseline="0"/>
                      <a:pPr/>
                      <a:t>[PERCENTAGE]</a:t>
                    </a:fld>
                    <a:endParaRPr lang="lv-LV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27ED-4D7B-A529-8FA9EC369325}"/>
                </c:ext>
              </c:extLst>
            </c:dLbl>
            <c:dLbl>
              <c:idx val="5"/>
              <c:layout>
                <c:manualLayout>
                  <c:x val="0.16138150163753848"/>
                  <c:y val="9.7899890704562013E-8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FF0000"/>
                        </a:solidFill>
                      </a:rPr>
                      <a:t>NORDPLUS</a:t>
                    </a:r>
                    <a:r>
                      <a:rPr lang="en-US" baseline="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>
                        <a:solidFill>
                          <a:srgbClr val="FF0000"/>
                        </a:solidFill>
                      </a:rPr>
                      <a:t>ADMINISTRĀCIJA</a:t>
                    </a:r>
                    <a:r>
                      <a:rPr lang="en-US" baseline="0" dirty="0"/>
                      <a:t>
</a:t>
                    </a:r>
                    <a:fld id="{F2C7CCFA-C125-44D0-8117-DC5FCB125810}" type="PERCENTAGE">
                      <a:rPr lang="en-US" baseline="0" smtClean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159890829585582"/>
                      <c:h val="0.200416666666666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27ED-4D7B-A529-8FA9EC36932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1" i="0" u="none" strike="noStrike" kern="1200" baseline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Sheet2!$A$1:$A$6</c:f>
              <c:strCache>
                <c:ptCount val="6"/>
                <c:pt idx="0">
                  <c:v>Higher Education -  </c:v>
                </c:pt>
                <c:pt idx="1">
                  <c:v>Junior</c:v>
                </c:pt>
                <c:pt idx="2">
                  <c:v>Adult Education </c:v>
                </c:pt>
                <c:pt idx="3">
                  <c:v>Horizontal</c:v>
                </c:pt>
                <c:pt idx="4">
                  <c:v>Nordic Languages</c:v>
                </c:pt>
                <c:pt idx="5">
                  <c:v>ADMINISTRATION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35.700000000000003</c:v>
                </c:pt>
                <c:pt idx="1">
                  <c:v>26</c:v>
                </c:pt>
                <c:pt idx="2">
                  <c:v>10.5</c:v>
                </c:pt>
                <c:pt idx="3">
                  <c:v>8.8000000000000007</c:v>
                </c:pt>
                <c:pt idx="4">
                  <c:v>6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7ED-4D7B-A529-8FA9EC3693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Mobilitātes projekti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sz="2200" dirty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en-US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2" custLinFactNeighborX="172" custLinFactNeighborY="1763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2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2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0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0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0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000"/>
        </a:p>
      </dgm:t>
    </dgm:pt>
    <dgm:pt modelId="{B0325429-59A4-43D5-A65D-0D0382FB2D3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0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000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0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0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0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000"/>
        </a:p>
      </dgm:t>
    </dgm:pt>
    <dgm:pt modelId="{F49AE766-4990-42FB-9095-658DAFF3172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0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000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20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0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0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 custScaleY="78373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3" custScaleX="76594" custScaleY="86568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Y="61181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3" custScaleX="85291" custScaleY="65934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 custScaleY="61741">
        <dgm:presLayoutVars>
          <dgm:chMax val="0"/>
          <dgm:chPref val="0"/>
          <dgm:bulletEnabled val="1"/>
        </dgm:presLayoutVars>
      </dgm:prSet>
      <dgm:spPr/>
    </dgm:pt>
    <dgm:pt modelId="{5F198BD5-7567-47F0-878D-E3E8261BF80C}" type="pres">
      <dgm:prSet presAssocID="{F49AE766-4990-42FB-9095-658DAFF3172B}" presName="Parent" presStyleLbl="alignNode1" presStyleIdx="2" presStyleCnt="3" custScaleX="77463" custScaleY="65191">
        <dgm:presLayoutVars>
          <dgm:chMax val="3"/>
          <dgm:chPref val="3"/>
          <dgm:bulletEnabled val="1"/>
        </dgm:presLayoutVars>
      </dgm:prSet>
      <dgm:spPr/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1E263-9E6B-4EDC-BC79-47615D5710FE}">
      <dsp:nvSpPr>
        <dsp:cNvPr id="0" name=""/>
        <dsp:cNvSpPr/>
      </dsp:nvSpPr>
      <dsp:spPr>
        <a:xfrm>
          <a:off x="0" y="3852047"/>
          <a:ext cx="618843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2251230"/>
          <a:ext cx="618843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608992" y="753521"/>
          <a:ext cx="4579440" cy="1524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kern="1200" dirty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1608992" y="753521"/>
        <a:ext cx="4579440" cy="1524587"/>
      </dsp:txXfrm>
    </dsp:sp>
    <dsp:sp modelId="{973DD5CE-6032-4567-A787-D1DF2D47DBE1}">
      <dsp:nvSpPr>
        <dsp:cNvPr id="0" name=""/>
        <dsp:cNvSpPr/>
      </dsp:nvSpPr>
      <dsp:spPr>
        <a:xfrm>
          <a:off x="0" y="726643"/>
          <a:ext cx="1608992" cy="1524587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Mobilitātes projekti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74438" y="801081"/>
        <a:ext cx="1460116" cy="1450149"/>
      </dsp:txXfrm>
    </dsp:sp>
    <dsp:sp modelId="{18DC2ECC-B8B5-4690-B821-EBE4830FDE48}">
      <dsp:nvSpPr>
        <dsp:cNvPr id="0" name=""/>
        <dsp:cNvSpPr/>
      </dsp:nvSpPr>
      <dsp:spPr>
        <a:xfrm>
          <a:off x="1608992" y="2327460"/>
          <a:ext cx="4579440" cy="1524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en-US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608992" y="2327460"/>
        <a:ext cx="4579440" cy="1524587"/>
      </dsp:txXfrm>
    </dsp:sp>
    <dsp:sp modelId="{A239F5D0-E75E-40BF-B1B5-BDD90334AB85}">
      <dsp:nvSpPr>
        <dsp:cNvPr id="0" name=""/>
        <dsp:cNvSpPr/>
      </dsp:nvSpPr>
      <dsp:spPr>
        <a:xfrm>
          <a:off x="0" y="2327460"/>
          <a:ext cx="1608992" cy="1524587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74438" y="2401898"/>
        <a:ext cx="1460116" cy="14501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186352"/>
          <a:ext cx="678212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897789"/>
          <a:ext cx="678212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603760"/>
          <a:ext cx="678212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763352" y="291793"/>
          <a:ext cx="5018773" cy="11528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63352" y="291793"/>
        <a:ext cx="5018773" cy="1152896"/>
      </dsp:txXfrm>
    </dsp:sp>
    <dsp:sp modelId="{973DD5CE-6032-4567-A787-D1DF2D47DBE1}">
      <dsp:nvSpPr>
        <dsp:cNvPr id="0" name=""/>
        <dsp:cNvSpPr/>
      </dsp:nvSpPr>
      <dsp:spPr>
        <a:xfrm>
          <a:off x="206365" y="231517"/>
          <a:ext cx="1350622" cy="127344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8541" y="293693"/>
        <a:ext cx="1226270" cy="1211272"/>
      </dsp:txXfrm>
    </dsp:sp>
    <dsp:sp modelId="{18DC2ECC-B8B5-4690-B821-EBE4830FDE48}">
      <dsp:nvSpPr>
        <dsp:cNvPr id="0" name=""/>
        <dsp:cNvSpPr/>
      </dsp:nvSpPr>
      <dsp:spPr>
        <a:xfrm>
          <a:off x="1763352" y="1712272"/>
          <a:ext cx="5018773" cy="899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0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0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63352" y="1712272"/>
        <a:ext cx="5018773" cy="899995"/>
      </dsp:txXfrm>
    </dsp:sp>
    <dsp:sp modelId="{A239F5D0-E75E-40BF-B1B5-BDD90334AB85}">
      <dsp:nvSpPr>
        <dsp:cNvPr id="0" name=""/>
        <dsp:cNvSpPr/>
      </dsp:nvSpPr>
      <dsp:spPr>
        <a:xfrm>
          <a:off x="129685" y="1677312"/>
          <a:ext cx="1503981" cy="96991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7041" y="1724668"/>
        <a:ext cx="1409269" cy="922558"/>
      </dsp:txXfrm>
    </dsp:sp>
    <dsp:sp modelId="{C65DCB4B-28C3-4638-ABCD-127A49CEF8C5}">
      <dsp:nvSpPr>
        <dsp:cNvPr id="0" name=""/>
        <dsp:cNvSpPr/>
      </dsp:nvSpPr>
      <dsp:spPr>
        <a:xfrm>
          <a:off x="1763352" y="2996716"/>
          <a:ext cx="5018773" cy="9082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20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63352" y="2996716"/>
        <a:ext cx="5018773" cy="908233"/>
      </dsp:txXfrm>
    </dsp:sp>
    <dsp:sp modelId="{5F198BD5-7567-47F0-878D-E3E8261BF80C}">
      <dsp:nvSpPr>
        <dsp:cNvPr id="0" name=""/>
        <dsp:cNvSpPr/>
      </dsp:nvSpPr>
      <dsp:spPr>
        <a:xfrm>
          <a:off x="198703" y="2971340"/>
          <a:ext cx="1365945" cy="95898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45525" y="3018162"/>
        <a:ext cx="1272301" cy="912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AE1E91D2-ED99-49F1-B1FC-E5BC5C59116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0083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375" y="1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0919D52-B463-4238-8070-8A7A7F5B1276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92" y="4777611"/>
            <a:ext cx="5439092" cy="3909388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830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375" y="9429830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EA80F92E-CB83-46F1-8244-AD6ACFC4A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6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0F92E-CB83-46F1-8244-AD6ACFC4A5F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35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403150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07.11.2024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fm.dk/nordplus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ufm.dk/en/education/programmes-supporting-cooperation-and-mobilit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nordplus@ufm.dk" TargetMode="External"/><Relationship Id="rId4" Type="http://schemas.openxmlformats.org/officeDocument/2006/relationships/hyperlink" Target="http://www.ufm.dk/nordplus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www.nordplusonline.org/how-to-apply/guidelin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s://espresso.diku.no/projects/nordplus?0&amp;lang=en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viaa.gov.lv/lv/nordplus" TargetMode="External"/><Relationship Id="rId12" Type="http://schemas.openxmlformats.org/officeDocument/2006/relationships/hyperlink" Target="http://www.muzizglitiba.lv/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spresso.diku.no/" TargetMode="External"/><Relationship Id="rId11" Type="http://schemas.openxmlformats.org/officeDocument/2006/relationships/hyperlink" Target="https://ec.europa.eu/epale/en" TargetMode="External"/><Relationship Id="rId5" Type="http://schemas.openxmlformats.org/officeDocument/2006/relationships/hyperlink" Target="https://www.nordplusonline.org/how-to-apply/handbook/" TargetMode="External"/><Relationship Id="rId10" Type="http://schemas.openxmlformats.org/officeDocument/2006/relationships/hyperlink" Target="https://nvl.org/om-nvl/in-english" TargetMode="External"/><Relationship Id="rId4" Type="http://schemas.openxmlformats.org/officeDocument/2006/relationships/hyperlink" Target="https://www.nordplusonline.org/programmes/adult/" TargetMode="External"/><Relationship Id="rId9" Type="http://schemas.openxmlformats.org/officeDocument/2006/relationships/hyperlink" Target="https://www.nordplusonline.org/projects/partner-search/#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op.europa.eu/en/publication-detail/-/publication/dd993490-44b1-11ef-865a-01aa75ed71a1/language-en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-89213" y="2867776"/>
            <a:ext cx="9367025" cy="1320103"/>
          </a:xfrm>
        </p:spPr>
        <p:txBody>
          <a:bodyPr>
            <a:noAutofit/>
          </a:bodyPr>
          <a:lstStyle/>
          <a:p>
            <a:r>
              <a:rPr lang="nb-NO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Pieaugušo izglītības apakšprogramma – 2025. gada projektu konkurss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9868" y="4187879"/>
            <a:ext cx="7048864" cy="110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</a:p>
          <a:p>
            <a:pPr algn="ctr"/>
            <a:r>
              <a:rPr lang="lv-LV" altLang="lv-LV" sz="18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programmu 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</a:t>
            </a:r>
            <a:r>
              <a:rPr lang="lv-LV" altLang="lv-LV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vadītājs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2FC9FE3C-8573-60B6-E197-0795D8317BE6}"/>
              </a:ext>
            </a:extLst>
          </p:cNvPr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2024. gada 7. 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 plkst. 11:00  un 15:00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84474"/>
              </p:ext>
            </p:extLst>
          </p:nvPr>
        </p:nvGraphicFramePr>
        <p:xfrm>
          <a:off x="457200" y="1310055"/>
          <a:ext cx="8601482" cy="5192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13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1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53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0501">
                <a:tc>
                  <a:txBody>
                    <a:bodyPr/>
                    <a:lstStyle/>
                    <a:p>
                      <a:r>
                        <a:rPr lang="lv-LV" sz="1200" dirty="0"/>
                        <a:t>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Saturs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Mobilitātes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Projekta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Pavadošā</a:t>
                      </a:r>
                      <a:r>
                        <a:rPr lang="lv-LV" sz="1200" baseline="0" dirty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72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alt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Pieaugušo izglītojamo apmaiņa</a:t>
                      </a:r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izglītojamo mobilitāte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pilnas darba dienas (neskaitot laiku ceļā) 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>
                          <a:solidFill>
                            <a:srgbClr val="002060"/>
                          </a:solidFill>
                        </a:rPr>
                        <a:t>– 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Iespējama pavadošā personu piedalīšanās, ja ir dalībnieki ar īpašām vajadzībām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72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Pieaugušo izglītotāju apmaiņa</a:t>
                      </a:r>
                    </a:p>
                    <a:p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 (parasti – 2 personas no </a:t>
                      </a:r>
                      <a:r>
                        <a:rPr lang="lv-LV" sz="1600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partnerorganizācijas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pilnas darba dienas (neskaitot laiku ceļā) 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>
                          <a:solidFill>
                            <a:srgbClr val="002060"/>
                          </a:solidFill>
                        </a:rPr>
                        <a:t>– 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5614">
                <a:tc>
                  <a:txBody>
                    <a:bodyPr/>
                    <a:lstStyle/>
                    <a:p>
                      <a:r>
                        <a:rPr lang="lv-LV" sz="1600" b="1" dirty="0">
                          <a:solidFill>
                            <a:schemeClr val="tx1"/>
                          </a:solidFill>
                        </a:rPr>
                        <a:t>Sagatavošanas</a:t>
                      </a:r>
                      <a:r>
                        <a:rPr lang="lv-LV" sz="1600" b="1" baseline="0" dirty="0">
                          <a:solidFill>
                            <a:schemeClr val="tx1"/>
                          </a:solidFill>
                        </a:rPr>
                        <a:t> vizītes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lv-LV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tx1"/>
                          </a:solidFill>
                        </a:rPr>
                        <a:t>Projekta pieteikuma sagatavošana un plānošana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523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D8645-B0AC-8FBC-BCE9-08D7FA528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300" y="1310055"/>
            <a:ext cx="7886700" cy="14904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lv-LV" sz="2400" b="1" i="1" dirty="0">
                <a:solidFill>
                  <a:srgbClr val="002060"/>
                </a:solidFill>
              </a:rPr>
              <a:t>«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OT-Light"/>
              </a:rPr>
              <a:t>Grants from Nordplus are </a:t>
            </a:r>
            <a:r>
              <a:rPr lang="en-US" sz="2400" b="1" i="1" u="sng" strike="noStrike" baseline="0" dirty="0">
                <a:solidFill>
                  <a:srgbClr val="002060"/>
                </a:solidFill>
                <a:latin typeface="MarkOT-Light"/>
              </a:rPr>
              <a:t>contributions to project expenses,</a:t>
            </a:r>
            <a:r>
              <a:rPr lang="lv-LV" sz="2400" b="1" i="1" u="sng" strike="noStrike" baseline="0" dirty="0">
                <a:solidFill>
                  <a:srgbClr val="002060"/>
                </a:solidFill>
                <a:latin typeface="MarkOT-Light"/>
              </a:rPr>
              <a:t> 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OT-Light"/>
              </a:rPr>
              <a:t>and all participating </a:t>
            </a:r>
            <a:r>
              <a:rPr lang="en-US" sz="2400" b="1" i="1" u="none" strike="noStrike" baseline="0" dirty="0" err="1">
                <a:solidFill>
                  <a:srgbClr val="002060"/>
                </a:solidFill>
                <a:latin typeface="MarkOT-Light"/>
              </a:rPr>
              <a:t>organisations</a:t>
            </a:r>
            <a:r>
              <a:rPr lang="en-US" sz="2400" b="1" i="1" u="none" strike="noStrike" baseline="0" dirty="0">
                <a:solidFill>
                  <a:srgbClr val="002060"/>
                </a:solidFill>
                <a:latin typeface="MarkOT-Light"/>
              </a:rPr>
              <a:t> must therefore expect some degree of co-financing.</a:t>
            </a:r>
            <a:r>
              <a:rPr lang="lv-LV" sz="2400" b="1" i="1" u="none" strike="noStrike" baseline="0" dirty="0">
                <a:solidFill>
                  <a:srgbClr val="002060"/>
                </a:solidFill>
                <a:latin typeface="MarkOT-Light"/>
              </a:rPr>
              <a:t>»</a:t>
            </a:r>
          </a:p>
          <a:p>
            <a:pPr marL="0" indent="0" algn="ctr">
              <a:buNone/>
            </a:pPr>
            <a:r>
              <a:rPr lang="lv-LV" sz="1800" dirty="0">
                <a:solidFill>
                  <a:srgbClr val="002060"/>
                </a:solidFill>
                <a:latin typeface="MarkOT-Light"/>
              </a:rPr>
              <a:t>Rokasgrāmata 2025., 27.lpp</a:t>
            </a:r>
            <a:r>
              <a:rPr lang="lv-LV" sz="1800" dirty="0">
                <a:latin typeface="MarkOT-Light"/>
              </a:rPr>
              <a:t>. </a:t>
            </a:r>
            <a:endParaRPr lang="ru-RU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97990AC-59BD-5A7F-DF35-F017400D2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finansēšanas vispārējie principi 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69468A7-288A-AE38-B890-AC6FA86145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00" y="3895722"/>
            <a:ext cx="234080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Līdzfinansējums un vienības izmaksu princips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27. 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dirty="0">
                <a:solidFill>
                  <a:srgbClr val="0070C0"/>
                </a:solidFill>
                <a:latin typeface="Calibri" panose="020F0502020204030204" pitchFamily="34" charset="0"/>
              </a:rPr>
              <a:t>)</a:t>
            </a:r>
            <a:endParaRPr lang="lv-LV" altLang="lv-LV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EC73B5-BE37-3D6A-B4B9-AB9D4BC8A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264" y="2800507"/>
            <a:ext cx="6540836" cy="421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815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 (1)</a:t>
            </a:r>
          </a:p>
        </p:txBody>
      </p:sp>
      <p:sp>
        <p:nvSpPr>
          <p:cNvPr id="4" name="Rectangle 3"/>
          <p:cNvSpPr/>
          <p:nvPr/>
        </p:nvSpPr>
        <p:spPr>
          <a:xfrm>
            <a:off x="220133" y="3699332"/>
            <a:ext cx="84029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100% apmērā ceļa un uzturēšanās izdevumi </a:t>
            </a:r>
            <a:r>
              <a:rPr lang="lv-LV" altLang="lv-LV" sz="2000" u="sng" dirty="0">
                <a:solidFill>
                  <a:schemeClr val="accent1">
                    <a:lumMod val="50000"/>
                  </a:schemeClr>
                </a:solidFill>
              </a:rPr>
              <a:t>saskaņā ar noteiktajām likmēm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Ja ceļa un uzturēšanās izmaksas pārsniedz 10 000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vai piedalās vairāk kā 15 dalībnieki, iespējams saņemt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finansējumu projekta vadības izmaksām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–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2000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koordinatoram un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1000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</a:rPr>
              <a:t>euro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katram partnerim. Neattiecas uz sagatavošanas vizītēm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Var tikt segtas 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 («</a:t>
            </a:r>
            <a:r>
              <a:rPr lang="lv-LV" altLang="lv-LV" sz="2000" b="1" dirty="0" err="1">
                <a:solidFill>
                  <a:schemeClr val="accent1">
                    <a:lumMod val="50000"/>
                  </a:schemeClr>
                </a:solidFill>
              </a:rPr>
              <a:t>Inclusion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000" b="1" dirty="0" err="1">
                <a:solidFill>
                  <a:schemeClr val="accent1">
                    <a:lumMod val="50000"/>
                  </a:schemeClr>
                </a:solidFill>
              </a:rPr>
              <a:t>support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») . 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984CD-9315-FD37-6957-2AEFC90FF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240" y="1357862"/>
            <a:ext cx="4833520" cy="234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32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 (2)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3100135"/>
            <a:ext cx="23408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27. – 28.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dirty="0">
                <a:solidFill>
                  <a:srgbClr val="0070C0"/>
                </a:solidFill>
                <a:latin typeface="Calibri" panose="020F0502020204030204" pitchFamily="34" charset="0"/>
              </a:rPr>
              <a:t>)</a:t>
            </a:r>
            <a:endParaRPr lang="lv-LV" altLang="lv-LV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404571-16C6-0240-44D3-0F190F897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613" y="1180555"/>
            <a:ext cx="6363027" cy="9970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6B49A4-B468-4717-1BB7-CB311221F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800" y="2255386"/>
            <a:ext cx="6731346" cy="25782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937C97B-9B9C-85B5-D3FC-BB973FD78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9613" y="4750870"/>
            <a:ext cx="6578938" cy="160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3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ABD501D-EA25-9A6F-389F-AC022C2BF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840039"/>
            <a:ext cx="4960527" cy="54168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5D9838-821F-5DDA-7489-5B1DC775F0B7}"/>
              </a:ext>
            </a:extLst>
          </p:cNvPr>
          <p:cNvSpPr txBox="1"/>
          <p:nvPr/>
        </p:nvSpPr>
        <p:spPr>
          <a:xfrm>
            <a:off x="224367" y="2198125"/>
            <a:ext cx="23579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Ceļa izdevumu salīdzinājums ar Erasmus+ likmēm un reālajām izmaksām 2024. gada augustā </a:t>
            </a:r>
          </a:p>
        </p:txBody>
      </p:sp>
    </p:spTree>
    <p:extLst>
      <p:ext uri="{BB962C8B-B14F-4D97-AF65-F5344CB8AC3E}">
        <p14:creationId xmlns:p14="http://schemas.microsoft.com/office/powerpoint/2010/main" val="4248601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B25AAD-E84C-1011-51D5-E51C6E852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0" y="-83530"/>
            <a:ext cx="4546600" cy="58058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4F89BE-708D-C863-EE9F-DC953DF30DE9}"/>
              </a:ext>
            </a:extLst>
          </p:cNvPr>
          <p:cNvSpPr txBox="1"/>
          <p:nvPr/>
        </p:nvSpPr>
        <p:spPr>
          <a:xfrm>
            <a:off x="698499" y="1994005"/>
            <a:ext cx="23579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Ceļa izdevumu salīdzinājums ar Erasmus+ likmēm un reālajām izmaksām 2024. gada augustā </a:t>
            </a:r>
          </a:p>
        </p:txBody>
      </p:sp>
    </p:spTree>
    <p:extLst>
      <p:ext uri="{BB962C8B-B14F-4D97-AF65-F5344CB8AC3E}">
        <p14:creationId xmlns:p14="http://schemas.microsoft.com/office/powerpoint/2010/main" val="244638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C77C1-8173-AADC-0110-E3B80A53B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0F3B36B-00D1-DFEA-46DA-3EAD24B37DC6}"/>
              </a:ext>
            </a:extLst>
          </p:cNvPr>
          <p:cNvSpPr txBox="1"/>
          <p:nvPr/>
        </p:nvSpPr>
        <p:spPr>
          <a:xfrm>
            <a:off x="215899" y="2078672"/>
            <a:ext cx="23579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Uztu</a:t>
            </a:r>
            <a:r>
              <a:rPr lang="lv-LV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rēšanās</a:t>
            </a:r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izdevumu salīdzinājums ar Erasmus+ likmēm un potenciālajām reālajām izmaksām 2024. gada augustā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772A09-FCCD-706C-2D4C-242252E32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594" y="274048"/>
            <a:ext cx="5435879" cy="23813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A66001-55CB-5510-69ED-C9050037D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0594" y="2718793"/>
            <a:ext cx="5607338" cy="25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36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71172032"/>
              </p:ext>
            </p:extLst>
          </p:nvPr>
        </p:nvGraphicFramePr>
        <p:xfrm>
          <a:off x="2361874" y="1690076"/>
          <a:ext cx="6782126" cy="441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E011079-21A9-E5FE-1EB2-2363AFDFA842}"/>
              </a:ext>
            </a:extLst>
          </p:cNvPr>
          <p:cNvSpPr txBox="1">
            <a:spLocks/>
          </p:cNvSpPr>
          <p:nvPr/>
        </p:nvSpPr>
        <p:spPr>
          <a:xfrm>
            <a:off x="2361874" y="6068253"/>
            <a:ext cx="2273266" cy="5183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1800" i="1" dirty="0">
                <a:solidFill>
                  <a:srgbClr val="1F4E79"/>
                </a:solidFill>
              </a:rPr>
              <a:t>Rokasgrāmata 2025.,  </a:t>
            </a:r>
            <a:r>
              <a:rPr lang="lv-LV" sz="1800" dirty="0">
                <a:solidFill>
                  <a:srgbClr val="1F4E79"/>
                </a:solidFill>
              </a:rPr>
              <a:t>25. – 27. lpp.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883633-5BE6-A54A-149E-830DDF95FE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08" y="1790484"/>
            <a:ext cx="2253910" cy="14732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9D4A30-755D-E71E-B988-01886D20AE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08" y="2970872"/>
            <a:ext cx="2367053" cy="302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895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 – min. 3 valstis 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EC999-1BF7-4CBB-AF05-479343CF1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541" y="2759142"/>
            <a:ext cx="5246915" cy="361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7239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</a:p>
        </p:txBody>
      </p:sp>
      <p:sp>
        <p:nvSpPr>
          <p:cNvPr id="4" name="Rectangle 3"/>
          <p:cNvSpPr/>
          <p:nvPr/>
        </p:nvSpPr>
        <p:spPr>
          <a:xfrm>
            <a:off x="1186668" y="4031036"/>
            <a:ext cx="75973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100% apmērā saskaņā ar noteiktajām vienības izmaksām – projekta vadībai, ceļa un uzturēšanās izdevumiem, izstrādes darbam.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Faktiskās izmaksas dalībniekiem ar īpašām vajadzībām («</a:t>
            </a:r>
            <a:r>
              <a:rPr lang="lv-LV" altLang="lv-LV" sz="2800" b="1" dirty="0" err="1">
                <a:solidFill>
                  <a:schemeClr val="accent1">
                    <a:lumMod val="50000"/>
                  </a:schemeClr>
                </a:solidFill>
              </a:rPr>
              <a:t>Inclusion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b="1" dirty="0" err="1">
                <a:solidFill>
                  <a:schemeClr val="accent1">
                    <a:lumMod val="50000"/>
                  </a:schemeClr>
                </a:solidFill>
              </a:rPr>
              <a:t>support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»)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43C86D-3192-44A2-BBB3-F368C7132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467" y="1172417"/>
            <a:ext cx="6286370" cy="304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6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673" y="566056"/>
            <a:ext cx="6972049" cy="114082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</a:t>
            </a:r>
            <a:b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959" y="1744348"/>
            <a:ext cx="5905041" cy="4427893"/>
          </a:xfrm>
        </p:spPr>
        <p:txBody>
          <a:bodyPr>
            <a:normAutofit fontScale="92500" lnSpcReduction="20000"/>
          </a:bodyPr>
          <a:lstStyle/>
          <a:p>
            <a:pPr marL="342900" lvl="1" indent="0">
              <a:lnSpc>
                <a:spcPct val="112000"/>
              </a:lnSpc>
              <a:spcBef>
                <a:spcPts val="0"/>
              </a:spcBef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iniciatīvas, kas saistītas ar plašu aktuālo jautājumu loku pieaugušo izglītībā:</a:t>
            </a: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400" dirty="0">
                <a:solidFill>
                  <a:schemeClr val="accent1">
                    <a:lumMod val="50000"/>
                  </a:schemeClr>
                </a:solidFill>
              </a:rPr>
              <a:t>visa veida pieaugušo formālās un neformālās izglītības attīstību, kvalitātes paaugstināšanu citiem aktuāliem jautājumiem pieaugušo izglītotāju darbā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izglītojamo vajadzību izzināšanu un jaunu apmācību metožu izstrādi, ieviešanu, izmantošanu;</a:t>
            </a:r>
            <a:endParaRPr lang="lv-LV" sz="2400" i="1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112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2400" dirty="0">
                <a:solidFill>
                  <a:schemeClr val="accent1">
                    <a:lumMod val="50000"/>
                  </a:schemeClr>
                </a:solidFill>
              </a:rPr>
              <a:t> saiknes starp pieaugušo izglītību un darba dzīvi stiprināšanu, </a:t>
            </a:r>
            <a:r>
              <a:rPr lang="lv-LV" sz="2400" dirty="0" err="1">
                <a:solidFill>
                  <a:schemeClr val="accent1">
                    <a:lumMod val="50000"/>
                  </a:schemeClr>
                </a:solidFill>
              </a:rPr>
              <a:t>pārkvalifikāciju</a:t>
            </a:r>
            <a:r>
              <a:rPr lang="lv-LV" sz="2400" dirty="0">
                <a:solidFill>
                  <a:schemeClr val="accent1">
                    <a:lumMod val="50000"/>
                  </a:schemeClr>
                </a:solidFill>
              </a:rPr>
              <a:t>, uzņēmējdarbības un digitālajām prasmēm, pilsonisko izglītību u.c. 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DA8096DA-23B0-F6DD-F062-9B02B3AFC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22" y="5530467"/>
            <a:ext cx="333037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Par Pieaugušo izglītības apakšprogrammu -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 22. - 31. lpp.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7E6919-AF02-BC9D-D9B9-94B733B91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85" y="1764251"/>
            <a:ext cx="3180674" cy="376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0597" y="2376721"/>
            <a:ext cx="5408479" cy="2287450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vadības, īstenošanas un publicitātes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fiksēta summa projekta koordinatoram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4000 EUR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projekta partneriem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2000 EUR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8" y="510867"/>
            <a:ext cx="7373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(1)</a:t>
            </a:r>
            <a:endParaRPr lang="lv-LV" sz="3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4923" y="4175919"/>
            <a:ext cx="394710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Sadarbības projektu finansējums 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28. - 30. lpp.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2F470A-CFA8-CFEA-1053-B9FFE765E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36" y="4968303"/>
            <a:ext cx="8361528" cy="1235341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71BB6A25-1931-3A03-1094-38CF676D8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0656" y="6203644"/>
            <a:ext cx="394710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2024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.,28.lpp.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0C2010-9BEB-DD88-9460-2417D9DB4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736" y="1649688"/>
            <a:ext cx="2597920" cy="239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956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341177" cy="1325563"/>
          </a:xfrm>
        </p:spPr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47950"/>
            <a:ext cx="8003176" cy="3261794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(starptautiskās) tikšanās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ceļa un uzturēšanās izdevumi projektā iesaistīto partneru dalībai plānošanas, projekta koordinēšanas sanāksmēm, semināriem, mācību kursiem saskaņā ar noteiktajām likmēm ceļa un uzturēšanās izdevumiem.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8" y="510867"/>
            <a:ext cx="7373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(2)</a:t>
            </a:r>
            <a:endParaRPr lang="lv-LV" sz="3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108384" y="5992568"/>
            <a:ext cx="3130432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29.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716014-4584-E3EE-476C-184DB5140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45" y="3561347"/>
            <a:ext cx="8609644" cy="228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76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93670"/>
            <a:ext cx="8003176" cy="3029130"/>
          </a:xfrm>
        </p:spPr>
        <p:txBody>
          <a:bodyPr>
            <a:normAutofit lnSpcReduction="10000"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Izstrādes darbs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darba apmaksai, kas ieguldīts projekta ietvaros paredzētā produkta radīšanai (izglītojošie materiāli, mācību programmas, metodes, u.c.), saskaņā ar noteiktajām likmēm. </a:t>
            </a: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Pieprasītais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darba dienu skaits detalizēti jāpamato projekta pieteikumā.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Rokasgrāmatā (30. </a:t>
            </a:r>
            <a:r>
              <a:rPr lang="lv-LV" altLang="lv-LV" sz="24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 minētās 25 dienas gadā un 40 dienas uz kopējo projekta periodu vienam partnerim ir orientējošas.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1490133" y="510867"/>
            <a:ext cx="7592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(3)</a:t>
            </a:r>
            <a:endParaRPr lang="lv-LV" sz="34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70289" y="6005501"/>
            <a:ext cx="5722711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30.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88ACBC-E223-889F-718D-0DD8D04DF3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0" r="4622"/>
          <a:stretch/>
        </p:blipFill>
        <p:spPr>
          <a:xfrm>
            <a:off x="180597" y="4385525"/>
            <a:ext cx="8902094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805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0824" y="1690689"/>
            <a:ext cx="8003176" cy="2620109"/>
          </a:xfrm>
        </p:spPr>
        <p:txBody>
          <a:bodyPr>
            <a:noAutofit/>
          </a:bodyPr>
          <a:lstStyle/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Vidēji projektos apstiprina 25 darba dienas gadā 1 institūcijai un 40 darba dienām visam projekta periodam. Ja ir atbilstošs pamatojums,  iespējams saņemt atbalstu  arī lielākam darba dienu skaitam;</a:t>
            </a: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ar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īpašām vajadzībām («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Inclusion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support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for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participants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»)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100%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 atbilstoši reālajām izmaksām, papildus finansējumu iespējams pieprasīt arī projekta īstenošanas gaitā. </a:t>
            </a:r>
          </a:p>
          <a:p>
            <a:pPr marL="0" lvl="1" indent="0" algn="just">
              <a:spcBef>
                <a:spcPts val="60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01801" y="470518"/>
            <a:ext cx="744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 (4) </a:t>
            </a:r>
            <a:endParaRPr lang="lv-LV" sz="3400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5095488-4409-6E6A-9746-0E6ADC8DD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173" y="5034856"/>
            <a:ext cx="3262054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30.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2A5A8F-5619-EB6B-2112-EAFD6063A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34" y="4531922"/>
            <a:ext cx="4865242" cy="220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3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365127"/>
            <a:ext cx="750146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 finansējums (5)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1148" y="2718036"/>
            <a:ext cx="2787555" cy="241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Kopš 2021. gada – līdzfinansējumam vairs nav noteikta % apjoma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2400" i="1" dirty="0">
                <a:solidFill>
                  <a:srgbClr val="002060"/>
                </a:solidFill>
                <a:latin typeface="Calibri" panose="020F0502020204030204" pitchFamily="34" charset="0"/>
              </a:rPr>
              <a:t>(attēls – </a:t>
            </a:r>
            <a:r>
              <a:rPr lang="lv-LV" altLang="lv-LV" sz="2400" i="1" dirty="0" err="1">
                <a:solidFill>
                  <a:srgbClr val="002060"/>
                </a:solidFill>
                <a:latin typeface="Calibri" panose="020F0502020204030204" pitchFamily="34" charset="0"/>
              </a:rPr>
              <a:t>proj</a:t>
            </a:r>
            <a:r>
              <a:rPr lang="lv-LV" altLang="lv-LV" sz="2400" i="1" dirty="0">
                <a:solidFill>
                  <a:srgbClr val="002060"/>
                </a:solidFill>
                <a:latin typeface="Calibri" panose="020F0502020204030204" pitchFamily="34" charset="0"/>
              </a:rPr>
              <a:t>. budžeta sadaļa </a:t>
            </a:r>
            <a:r>
              <a:rPr lang="lv-LV" altLang="lv-LV" sz="2400" i="1" dirty="0" err="1">
                <a:solidFill>
                  <a:srgbClr val="002060"/>
                </a:solidFill>
                <a:latin typeface="Calibri" panose="020F0502020204030204" pitchFamily="34" charset="0"/>
              </a:rPr>
              <a:t>Espresso</a:t>
            </a:r>
            <a:r>
              <a:rPr lang="lv-LV" altLang="lv-LV" sz="2400" i="1" dirty="0">
                <a:solidFill>
                  <a:srgbClr val="002060"/>
                </a:solidFill>
                <a:latin typeface="Calibri" panose="020F0502020204030204" pitchFamily="34" charset="0"/>
              </a:rPr>
              <a:t> sistēmā) </a:t>
            </a:r>
            <a:endParaRPr lang="lv-LV" altLang="lv-LV" sz="2400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9B9E79-582E-FB02-E59C-3F8BE1297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785" y="1415184"/>
            <a:ext cx="5587080" cy="40767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1832C1-0695-368B-38AE-6FFF9D848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798" y="5630680"/>
            <a:ext cx="4509272" cy="1131283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6537AB5F-10FB-A1D6-A152-5ACDE213C4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9823" y="5985432"/>
            <a:ext cx="216644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27. lpp. </a:t>
            </a:r>
          </a:p>
        </p:txBody>
      </p:sp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92860CF-C4E1-6B66-A112-B8083C77A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 finansējums (6)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26B26EC-5D45-64A8-7B3A-56FEE7D3E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812" y="2979738"/>
            <a:ext cx="244863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! Projekta pieteikumam jāpievieno detalizēts budžets. MS Excel forma pieejama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Espresso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sistēmā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15BF51-89FE-55D4-6B58-754DDBA65F63}"/>
              </a:ext>
            </a:extLst>
          </p:cNvPr>
          <p:cNvCxnSpPr>
            <a:cxnSpLocks/>
          </p:cNvCxnSpPr>
          <p:nvPr/>
        </p:nvCxnSpPr>
        <p:spPr>
          <a:xfrm flipV="1">
            <a:off x="2804152" y="2968132"/>
            <a:ext cx="1591734" cy="2700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016D64B-62DF-EED5-32DA-A912A4FC4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964"/>
          <a:stretch/>
        </p:blipFill>
        <p:spPr>
          <a:xfrm>
            <a:off x="0" y="5243897"/>
            <a:ext cx="4748116" cy="9449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DEB253-D1CA-AC8A-C9E3-F2D711783C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886" y="1396471"/>
            <a:ext cx="4717490" cy="349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089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10" y="366718"/>
            <a:ext cx="6737503" cy="1063080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II Sadarbības projektu finansējums</a:t>
            </a:r>
            <a:endParaRPr lang="lv-LV" sz="3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010" y="1732085"/>
            <a:ext cx="6573339" cy="344951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DC8E49-5D5A-A9F4-E3CD-AADD74ADF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734" y="4961873"/>
            <a:ext cx="6048862" cy="1187777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878D38B3-45BB-6024-86B4-85DEB310F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1533" y="6149650"/>
            <a:ext cx="513318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30. lpp. </a:t>
            </a:r>
          </a:p>
        </p:txBody>
      </p:sp>
    </p:spTree>
    <p:extLst>
      <p:ext uri="{BB962C8B-B14F-4D97-AF65-F5344CB8AC3E}">
        <p14:creationId xmlns:p14="http://schemas.microsoft.com/office/powerpoint/2010/main" val="7498592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740877"/>
            <a:ext cx="684481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finansējuma apmērs vienam projektam nav noteikts.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Dānijas Augstākās izglītības aģentūru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www.ufm.dk/nordplus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);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apstiprināšanas;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Projektiem, kam piešķirtais finansējums nepārsniedz 15 tūkstošus eiro, tiek izmaksāts avanss 100% apmērā.</a:t>
            </a: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0836567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7AFE415B-D585-E628-318D-20D5E48A1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943" y="2699132"/>
            <a:ext cx="7354576" cy="3883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D5420AB-C165-7A94-2B66-3CF083080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825" y="365125"/>
            <a:ext cx="6754813" cy="5127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lv-LV" altLang="lv-LV" sz="2500" b="1" dirty="0">
                <a:solidFill>
                  <a:srgbClr val="0B7D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Nordplus pieaugušo izglītības apakšprogrammas vadība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2CC0DE1-99D5-AA03-1B53-E2D89540D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749" y="1116013"/>
            <a:ext cx="7211726" cy="213201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80000"/>
              </a:lnSpc>
              <a:buNone/>
              <a:defRPr/>
            </a:pPr>
            <a:r>
              <a:rPr lang="lv-LV" altLang="lv-LV" b="1" dirty="0">
                <a:solidFill>
                  <a:srgbClr val="00206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Pieaugušo izglītības apakšprogrammas galvenais administrators </a:t>
            </a:r>
            <a:endParaRPr lang="lv-LV" altLang="lv-LV" dirty="0">
              <a:solidFill>
                <a:srgbClr val="00206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ctr">
              <a:buNone/>
              <a:defRPr/>
            </a:pPr>
            <a:r>
              <a:rPr lang="en-US" sz="2200" b="1" dirty="0">
                <a:solidFill>
                  <a:srgbClr val="002060"/>
                </a:solidFill>
              </a:rPr>
              <a:t>The Danish Agency for Higher Education and Science (</a:t>
            </a:r>
            <a:r>
              <a:rPr lang="en-US" sz="2200" b="1" i="1" dirty="0" err="1">
                <a:solidFill>
                  <a:srgbClr val="002060"/>
                </a:solidFill>
              </a:rPr>
              <a:t>Uddannelses</a:t>
            </a:r>
            <a:r>
              <a:rPr lang="en-US" sz="2200" b="1" i="1" dirty="0">
                <a:solidFill>
                  <a:srgbClr val="002060"/>
                </a:solidFill>
              </a:rPr>
              <a:t>- </a:t>
            </a:r>
            <a:r>
              <a:rPr lang="en-US" sz="2200" b="1" i="1" dirty="0" err="1">
                <a:solidFill>
                  <a:srgbClr val="002060"/>
                </a:solidFill>
              </a:rPr>
              <a:t>og</a:t>
            </a:r>
            <a:r>
              <a:rPr lang="en-US" sz="2200" b="1" i="1" dirty="0">
                <a:solidFill>
                  <a:srgbClr val="002060"/>
                </a:solidFill>
              </a:rPr>
              <a:t> </a:t>
            </a:r>
            <a:r>
              <a:rPr lang="en-US" sz="2200" b="1" i="1" dirty="0" err="1">
                <a:solidFill>
                  <a:srgbClr val="002060"/>
                </a:solidFill>
              </a:rPr>
              <a:t>Forskningsstyrelsen</a:t>
            </a:r>
            <a:r>
              <a:rPr lang="en-US" sz="2200" b="1" i="1" dirty="0">
                <a:solidFill>
                  <a:srgbClr val="002060"/>
                </a:solidFill>
              </a:rPr>
              <a:t> </a:t>
            </a:r>
            <a:r>
              <a:rPr lang="en-US" sz="2200" b="1" dirty="0">
                <a:solidFill>
                  <a:srgbClr val="002060"/>
                </a:solidFill>
              </a:rPr>
              <a:t>– UFS)</a:t>
            </a:r>
            <a:r>
              <a:rPr lang="lv-LV" sz="2200" b="1" dirty="0">
                <a:solidFill>
                  <a:srgbClr val="002060"/>
                </a:solidFill>
              </a:rPr>
              <a:t> </a:t>
            </a:r>
            <a:r>
              <a:rPr lang="en-GB" sz="2200" b="0" i="0" u="none" strike="noStrike" baseline="0" dirty="0">
                <a:latin typeface="MarkOT-Light"/>
                <a:hlinkClick r:id="rId4"/>
              </a:rPr>
              <a:t>www.ufm.dk/nordplus</a:t>
            </a:r>
            <a:r>
              <a:rPr lang="lv-LV" sz="2200" b="0" i="0" u="none" strike="noStrike" baseline="0" dirty="0">
                <a:latin typeface="MarkOT-Light"/>
              </a:rPr>
              <a:t> </a:t>
            </a:r>
            <a:endParaRPr lang="lv-LV" sz="2200" dirty="0"/>
          </a:p>
          <a:p>
            <a:pPr marL="0" indent="0" algn="ctr">
              <a:buNone/>
              <a:defRPr/>
            </a:pPr>
            <a:r>
              <a:rPr lang="en-US" sz="2200" dirty="0"/>
              <a:t>E-p</a:t>
            </a:r>
            <a:r>
              <a:rPr lang="lv-LV" sz="2200" dirty="0" err="1"/>
              <a:t>asts</a:t>
            </a:r>
            <a:r>
              <a:rPr lang="en-US" sz="2200" dirty="0"/>
              <a:t>:</a:t>
            </a:r>
            <a:r>
              <a:rPr lang="lv-LV" sz="2200" dirty="0"/>
              <a:t>	</a:t>
            </a:r>
            <a:r>
              <a:rPr lang="en-GB" sz="2200" b="0" i="0" u="none" strike="noStrike" baseline="0" dirty="0">
                <a:latin typeface="MarkOT-Light"/>
                <a:hlinkClick r:id="rId5"/>
              </a:rPr>
              <a:t>nordplus@ufm.dk</a:t>
            </a:r>
            <a:r>
              <a:rPr lang="lv-LV" sz="2200" b="0" i="0" u="none" strike="noStrike" baseline="0" dirty="0">
                <a:latin typeface="MarkOT-Light"/>
              </a:rPr>
              <a:t> </a:t>
            </a:r>
            <a:endParaRPr lang="lv-LV" sz="2200" dirty="0"/>
          </a:p>
          <a:p>
            <a:pPr marL="0" indent="0" algn="ctr">
              <a:buNone/>
              <a:defRPr/>
            </a:pPr>
            <a:r>
              <a:rPr lang="lv-LV" sz="2400" dirty="0"/>
              <a:t> . </a:t>
            </a:r>
          </a:p>
          <a:p>
            <a:pPr marL="1162050">
              <a:defRPr/>
            </a:pPr>
            <a:endParaRPr lang="lv-LV" sz="2400" dirty="0"/>
          </a:p>
          <a:p>
            <a:pPr marL="1162050">
              <a:defRPr/>
            </a:pPr>
            <a:endParaRPr lang="lv-LV" altLang="lv-LV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52885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>
            <a:extLst>
              <a:ext uri="{FF2B5EF4-FFF2-40B4-BE49-F238E27FC236}">
                <a16:creationId xmlns:a16="http://schemas.microsoft.com/office/drawing/2014/main" id="{75DB8846-FD27-F9E8-F235-8C4B47FBF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8B5532C1-2DF1-41C3-8E7B-B0808ECFADDB}" type="slidenum">
              <a:rPr lang="lv-LV" altLang="lv-LV" sz="1200" smtClean="0">
                <a:solidFill>
                  <a:srgbClr val="898989"/>
                </a:solidFill>
              </a:rPr>
              <a:pPr/>
              <a:t>29</a:t>
            </a:fld>
            <a:endParaRPr lang="lv-LV" altLang="lv-LV" sz="1200">
              <a:solidFill>
                <a:srgbClr val="898989"/>
              </a:solidFill>
            </a:endParaRPr>
          </a:p>
        </p:txBody>
      </p:sp>
      <p:pic>
        <p:nvPicPr>
          <p:cNvPr id="29699" name="Picture 2">
            <a:hlinkClick r:id="rId2"/>
            <a:extLst>
              <a:ext uri="{FF2B5EF4-FFF2-40B4-BE49-F238E27FC236}">
                <a16:creationId xmlns:a16="http://schemas.microsoft.com/office/drawing/2014/main" id="{611A3DC6-BACF-1A72-B79F-41EE4FB8A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7175"/>
            <a:ext cx="8732838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itle 1">
            <a:extLst>
              <a:ext uri="{FF2B5EF4-FFF2-40B4-BE49-F238E27FC236}">
                <a16:creationId xmlns:a16="http://schemas.microsoft.com/office/drawing/2014/main" id="{A578CEB5-47B7-4A35-D415-A84EF0C43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070" y="0"/>
            <a:ext cx="7138930" cy="1527174"/>
          </a:xfrm>
        </p:spPr>
        <p:txBody>
          <a:bodyPr>
            <a:normAutofit/>
          </a:bodyPr>
          <a:lstStyle/>
          <a:p>
            <a:pPr algn="ctr"/>
            <a:r>
              <a:rPr lang="lv-LV" altLang="lv-LV" sz="2800" b="1" dirty="0">
                <a:solidFill>
                  <a:srgbClr val="0B7D91"/>
                </a:solidFill>
                <a:latin typeface="Verdana" panose="020B0604030504040204" pitchFamily="34" charset="0"/>
              </a:rPr>
              <a:t> </a:t>
            </a:r>
            <a:r>
              <a:rPr lang="lv-LV" altLang="lv-LV" sz="2800" b="1" dirty="0">
                <a:solidFill>
                  <a:srgbClr val="0B7D91"/>
                </a:solidFill>
                <a:latin typeface="Verdana" panose="020B0604030504040204" pitchFamily="34" charset="0"/>
                <a:hlinkClick r:id="rId2"/>
              </a:rPr>
              <a:t>https://www.nordplusonline.org/how-to-apply/guidelines/</a:t>
            </a:r>
            <a:r>
              <a:rPr lang="lv-LV" altLang="lv-LV" sz="2800" b="1" dirty="0">
                <a:solidFill>
                  <a:srgbClr val="0B7D91"/>
                </a:solidFill>
                <a:latin typeface="Verdana" panose="020B0604030504040204" pitchFamily="34" charset="0"/>
              </a:rPr>
              <a:t> </a:t>
            </a:r>
            <a:endParaRPr lang="lv-LV" altLang="lv-LV" sz="2900" b="1" dirty="0">
              <a:latin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134D5A3A-D286-3B38-A4FF-A42D1C4E2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4940" y="22303"/>
            <a:ext cx="7779059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960" tIns="46800" rIns="93960" bIns="46800" anchor="ctr"/>
          <a:lstStyle>
            <a:lvl1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defTabSz="914400" eaLnBrk="1" hangingPunct="1">
              <a:lnSpc>
                <a:spcPct val="90000"/>
              </a:lnSpc>
            </a:pP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Plānotais finansējums 2023. – 2027. – ap 1 milj. </a:t>
            </a:r>
            <a:r>
              <a:rPr lang="lv-LV" altLang="ru-RU" sz="3000" b="1" dirty="0" err="1">
                <a:solidFill>
                  <a:srgbClr val="0B7D91"/>
                </a:solidFill>
                <a:latin typeface="Verdana" panose="020B0604030504040204" pitchFamily="34" charset="0"/>
              </a:rPr>
              <a:t>euro</a:t>
            </a:r>
            <a:r>
              <a:rPr lang="lv-LV" altLang="ru-RU" sz="3000" b="1" dirty="0">
                <a:solidFill>
                  <a:srgbClr val="0B7D91"/>
                </a:solidFill>
                <a:latin typeface="Verdana" panose="020B0604030504040204" pitchFamily="34" charset="0"/>
              </a:rPr>
              <a:t> gadā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6C85EC8-D982-4C4D-61A6-18E4E237E5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8542432"/>
              </p:ext>
            </p:extLst>
          </p:nvPr>
        </p:nvGraphicFramePr>
        <p:xfrm>
          <a:off x="256478" y="1694985"/>
          <a:ext cx="8887521" cy="4984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12801"/>
            <a:ext cx="7360920" cy="552608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 Programmas oficiālā mājas lapa un Pieaugušo izglītības apakšprogrammas sadaļa: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https://www.nordplusonline.org/programmes/adult/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b="1" i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(2025.)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https://www.nordplusonline.org/how-to-apply/handbook/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1700" i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https://espresso.diku.no/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“Nordplus” -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https://www.viaa.gov.lv/lv/nordplus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7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meklēšana:</a:t>
            </a:r>
          </a:p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datu bāze un projektu datubāze  </a:t>
            </a: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https://www.nordplusonline.org/projects/partner-search/#/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https://espresso.diku.no/projects/nordplus?0&amp;lang=en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Ziemeļvalstu PI tīkls: </a:t>
            </a: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https://nvl.org/om-nvl/in-english</a:t>
            </a:r>
            <a:endParaRPr lang="lv-LV" altLang="lv-LV" sz="1700" u="sng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17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EPALE: 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1"/>
              </a:rPr>
              <a:t>https://ec.europa.eu/epale/en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				</a:t>
            </a:r>
            <a:r>
              <a:rPr lang="lv-LV" altLang="lv-LV" sz="17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2"/>
              </a:rPr>
              <a:t>http://www.muzizglitiba.lv/</a:t>
            </a: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7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7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6826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7F2FD-ED2B-DBA8-9771-9D49D7C17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239" y="381000"/>
            <a:ext cx="6571561" cy="1036642"/>
          </a:xfrm>
        </p:spPr>
        <p:txBody>
          <a:bodyPr/>
          <a:lstStyle/>
          <a:p>
            <a:r>
              <a:rPr lang="lv-LV" dirty="0"/>
              <a:t>Idejas pieaugušo projekta satura plānošanai </a:t>
            </a:r>
            <a:endParaRPr lang="ru-R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C74C54-56BE-D4A8-7DEA-210C6B7685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22547E-0FAF-E1B4-CF5E-C1C1B551E27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839DC0-9708-E80E-E599-825DFC81C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477" y="899321"/>
            <a:ext cx="4330923" cy="52834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26AE83-CF3F-EBCB-9FAC-453553C30BBB}"/>
              </a:ext>
            </a:extLst>
          </p:cNvPr>
          <p:cNvSpPr txBox="1"/>
          <p:nvPr/>
        </p:nvSpPr>
        <p:spPr>
          <a:xfrm>
            <a:off x="466923" y="3113308"/>
            <a:ext cx="358415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lv-LV" dirty="0">
              <a:hlinkClick r:id="rId3"/>
            </a:endParaRPr>
          </a:p>
          <a:p>
            <a:r>
              <a:rPr lang="ru-RU" dirty="0">
                <a:hlinkClick r:id="rId3"/>
              </a:rPr>
              <a:t>https://op.europa.eu/en/publication-detail/-/publication/dd993490-44b1-11ef-865a-01aa75ed71a1/language-en</a:t>
            </a:r>
            <a:endParaRPr lang="ru-RU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38B3E28-588D-9366-1557-784EBA63E472}"/>
              </a:ext>
            </a:extLst>
          </p:cNvPr>
          <p:cNvSpPr txBox="1">
            <a:spLocks/>
          </p:cNvSpPr>
          <p:nvPr/>
        </p:nvSpPr>
        <p:spPr>
          <a:xfrm>
            <a:off x="349139" y="1817506"/>
            <a:ext cx="3584154" cy="103664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lv-LV" sz="2000" dirty="0">
                <a:solidFill>
                  <a:srgbClr val="FF0000"/>
                </a:solidFill>
              </a:rPr>
              <a:t>!! Jāņem vērā, ka Rokasgrāmatā aprakstīti </a:t>
            </a:r>
            <a:r>
              <a:rPr lang="lv-LV" sz="2000" u="sng" dirty="0">
                <a:solidFill>
                  <a:srgbClr val="FF0000"/>
                </a:solidFill>
              </a:rPr>
              <a:t>Erasmus+ administratīvie un finanšu nosacījumi</a:t>
            </a:r>
            <a:r>
              <a:rPr lang="lv-LV" sz="2000" dirty="0">
                <a:solidFill>
                  <a:srgbClr val="FF0000"/>
                </a:solidFill>
              </a:rPr>
              <a:t>! 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9758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566" y="365127"/>
            <a:ext cx="5765074" cy="653776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D54333-CFBF-44EA-A5B7-BAC7B96F8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1628" y="1344022"/>
            <a:ext cx="6844811" cy="22787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5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5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5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5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5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5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5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5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5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F44AE8-08DE-0E45-51E7-D286AAB18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3566" y="3394481"/>
            <a:ext cx="5005136" cy="312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92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365126"/>
            <a:ext cx="6503670" cy="98470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1726" y="1429016"/>
            <a:ext cx="5452274" cy="5236189"/>
          </a:xfrm>
        </p:spPr>
        <p:txBody>
          <a:bodyPr>
            <a:normAutofit lnSpcReduction="10000"/>
          </a:bodyPr>
          <a:lstStyle/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 ir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visi un jebkurš pieaugušo izglītībā iesaistītais (formālā, neformālā, vispārējā, profesionālā PI).</a:t>
            </a: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1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iesniedzēji:</a:t>
            </a:r>
          </a:p>
          <a:p>
            <a:pPr lvl="1" algn="just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iestādes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nodarbojas ar pieaugušo izglītības nodrošināšanu; </a:t>
            </a:r>
          </a:p>
          <a:p>
            <a:pPr lvl="1" algn="just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Organizācijas un uzņēmumi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saistītas ar pieaugušo izglītības īstenošanu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(asociācijas, uzņēmumi, nevalstiskās organizācijas, un tml.)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Saistība ar pieaugušo izglītību detalizēti jāpamato projekta pieteikumā.</a:t>
            </a:r>
          </a:p>
          <a:p>
            <a:endParaRPr lang="lv-LV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59C56C1-19E3-A121-0B75-3A5EA69D8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10" y="4898296"/>
            <a:ext cx="26316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.,  22. 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16F143-8035-3622-D2A8-8A001971B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886" y="2622014"/>
            <a:ext cx="3982833" cy="208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72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00" y="1825625"/>
            <a:ext cx="7931638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Pieaugušo izglītības programmas projekta iesniedzējs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var nebūt izglītības iestāde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projektā jābūt skaidri norādītam, kā projekta iesniedzējs saistīts ar pieaugušo izglītību, ko un kā izglītojamie iegūs no projekta īstenošanas.</a:t>
            </a:r>
          </a:p>
          <a:p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1726" y="1349829"/>
            <a:ext cx="2901828" cy="144845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11680" y="365126"/>
            <a:ext cx="6503670" cy="98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</a:p>
        </p:txBody>
      </p:sp>
    </p:spTree>
    <p:extLst>
      <p:ext uri="{BB962C8B-B14F-4D97-AF65-F5344CB8AC3E}">
        <p14:creationId xmlns:p14="http://schemas.microsoft.com/office/powerpoint/2010/main" val="2465711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 atbalsta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42778295"/>
              </p:ext>
            </p:extLst>
          </p:nvPr>
        </p:nvGraphicFramePr>
        <p:xfrm>
          <a:off x="2760007" y="1004145"/>
          <a:ext cx="6188433" cy="4578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09728" y="4632833"/>
            <a:ext cx="1998346" cy="101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i="1" dirty="0">
                <a:solidFill>
                  <a:srgbClr val="1F4E79"/>
                </a:solidFill>
              </a:rPr>
              <a:t>Rokasgrāmata 2025.,  </a:t>
            </a:r>
            <a:r>
              <a:rPr lang="lv-LV" dirty="0">
                <a:solidFill>
                  <a:srgbClr val="1F4E79"/>
                </a:solidFill>
              </a:rPr>
              <a:t>23. lpp.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4FAC35-96A2-1E5F-40D8-201238B5D23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5720"/>
          <a:stretch/>
        </p:blipFill>
        <p:spPr>
          <a:xfrm>
            <a:off x="17268" y="3015894"/>
            <a:ext cx="2541401" cy="135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98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01D4C4B-B058-40AA-B3EB-69A760092412}" type="slidenum">
              <a:rPr lang="en-US" altLang="lv-LV" smtClean="0"/>
              <a:pPr/>
              <a:t>7</a:t>
            </a:fld>
            <a:endParaRPr lang="en-US" altLang="lv-LV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478088" y="1865313"/>
            <a:ext cx="612775" cy="7493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92888" y="1865313"/>
            <a:ext cx="695325" cy="6762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8134" name="TextBox 16"/>
          <p:cNvSpPr txBox="1">
            <a:spLocks noChangeArrowheads="1"/>
          </p:cNvSpPr>
          <p:nvPr/>
        </p:nvSpPr>
        <p:spPr bwMode="auto">
          <a:xfrm>
            <a:off x="474308" y="2761933"/>
            <a:ext cx="4620334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Mobilitāšu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i="1" dirty="0">
                <a:solidFill>
                  <a:srgbClr val="002060"/>
                </a:solidFill>
                <a:latin typeface="Verdana" panose="020B0604030504040204" pitchFamily="34" charset="0"/>
              </a:rPr>
              <a:t>Sagatavošanas vizītes </a:t>
            </a: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endParaRPr lang="lv-LV" altLang="lv-LV" sz="2000" i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Pedagoģiskā personāla apmaiņa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Izglītojamo apmaiņa</a:t>
            </a:r>
          </a:p>
          <a:p>
            <a:pPr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8135" name="TextBox 17"/>
          <p:cNvSpPr txBox="1">
            <a:spLocks noChangeArrowheads="1"/>
          </p:cNvSpPr>
          <p:nvPr/>
        </p:nvSpPr>
        <p:spPr bwMode="auto">
          <a:xfrm>
            <a:off x="5246810" y="2989320"/>
            <a:ext cx="374455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Sadarbības projekti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Tematisko tīklu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Attīstības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Plānošanas projekti</a:t>
            </a:r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78270" y="365127"/>
            <a:ext cx="6537080" cy="9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apakšprogrammas projektu veidi</a:t>
            </a:r>
          </a:p>
        </p:txBody>
      </p:sp>
    </p:spTree>
    <p:extLst>
      <p:ext uri="{BB962C8B-B14F-4D97-AF65-F5344CB8AC3E}">
        <p14:creationId xmlns:p14="http://schemas.microsoft.com/office/powerpoint/2010/main" val="4107972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D5AFA-B2F6-0794-9D50-C42D207AE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447" y="1707614"/>
            <a:ext cx="8504333" cy="2057239"/>
          </a:xfrm>
        </p:spPr>
        <p:txBody>
          <a:bodyPr>
            <a:noAutofit/>
          </a:bodyPr>
          <a:lstStyle/>
          <a:p>
            <a:r>
              <a:rPr lang="lv-LV" sz="2500" dirty="0">
                <a:solidFill>
                  <a:srgbClr val="FF0000"/>
                </a:solidFill>
              </a:rPr>
              <a:t>! </a:t>
            </a:r>
            <a:r>
              <a:rPr lang="lv-LV" sz="2500" dirty="0">
                <a:solidFill>
                  <a:srgbClr val="002060"/>
                </a:solidFill>
              </a:rPr>
              <a:t>No 2025. gada organizācija var iesaistīties (gan kā koordinators, gan kā partneris) </a:t>
            </a:r>
            <a:r>
              <a:rPr lang="lv-LV" sz="2500" dirty="0">
                <a:solidFill>
                  <a:srgbClr val="FF0000"/>
                </a:solidFill>
              </a:rPr>
              <a:t>ne vairāk kā divos sadarbības projektos</a:t>
            </a:r>
            <a:r>
              <a:rPr lang="lv-LV" sz="2500" b="1" dirty="0">
                <a:solidFill>
                  <a:srgbClr val="002060"/>
                </a:solidFill>
              </a:rPr>
              <a:t>. </a:t>
            </a:r>
          </a:p>
          <a:p>
            <a:r>
              <a:rPr lang="lv-LV" sz="2500" b="1" dirty="0">
                <a:solidFill>
                  <a:srgbClr val="002060"/>
                </a:solidFill>
              </a:rPr>
              <a:t>Koordinatoram ir jāpievērš partneru uzmanība šai prasībai. </a:t>
            </a:r>
          </a:p>
          <a:p>
            <a:r>
              <a:rPr lang="lv-LV" sz="2500" dirty="0">
                <a:solidFill>
                  <a:srgbClr val="002060"/>
                </a:solidFill>
              </a:rPr>
              <a:t>Šādu ierobežojumu </a:t>
            </a:r>
            <a:r>
              <a:rPr lang="lv-LV" sz="2500" b="1" dirty="0">
                <a:solidFill>
                  <a:srgbClr val="002060"/>
                </a:solidFill>
              </a:rPr>
              <a:t>nav mobilitātes projektiem</a:t>
            </a:r>
            <a:r>
              <a:rPr lang="lv-LV" sz="2500" dirty="0">
                <a:solidFill>
                  <a:srgbClr val="002060"/>
                </a:solidFill>
              </a:rPr>
              <a:t>. </a:t>
            </a:r>
            <a:endParaRPr lang="ru-RU" sz="2500" dirty="0">
              <a:solidFill>
                <a:srgbClr val="00206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02025C6-8A36-A2ED-1500-F31037545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Izmaiņas Pieaugušo izglītības apakšprogrammas nosacījumos 2025. gada </a:t>
            </a:r>
            <a:r>
              <a:rPr lang="lv-LV" sz="3600" b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konkursā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B23AFB-BDB0-DCC0-ACBC-CC07CBA37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713" y="3764853"/>
            <a:ext cx="6883754" cy="299100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C7A0C0B-C63F-7552-B2B1-273B3E466461}"/>
              </a:ext>
            </a:extLst>
          </p:cNvPr>
          <p:cNvSpPr txBox="1">
            <a:spLocks/>
          </p:cNvSpPr>
          <p:nvPr/>
        </p:nvSpPr>
        <p:spPr>
          <a:xfrm>
            <a:off x="230913" y="5260355"/>
            <a:ext cx="1998346" cy="101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lv-LV" i="1" dirty="0">
                <a:solidFill>
                  <a:srgbClr val="1F4E79"/>
                </a:solidFill>
              </a:rPr>
              <a:t>Rokasgrāmata 2025.,  </a:t>
            </a:r>
            <a:r>
              <a:rPr lang="lv-LV" dirty="0">
                <a:solidFill>
                  <a:srgbClr val="1F4E79"/>
                </a:solidFill>
              </a:rPr>
              <a:t>23. lpp. </a:t>
            </a:r>
          </a:p>
        </p:txBody>
      </p:sp>
    </p:spTree>
    <p:extLst>
      <p:ext uri="{BB962C8B-B14F-4D97-AF65-F5344CB8AC3E}">
        <p14:creationId xmlns:p14="http://schemas.microsoft.com/office/powerpoint/2010/main" val="3071620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855177"/>
            <a:ext cx="708660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! Projektu īsteno koordinators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citas programmas 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DDB78-0B79-4E6F-8EC2-85272DDE4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542" y="2737529"/>
            <a:ext cx="5246916" cy="306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0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6725</TotalTime>
  <Words>1514</Words>
  <Application>Microsoft Office PowerPoint</Application>
  <PresentationFormat>On-screen Show (4:3)</PresentationFormat>
  <Paragraphs>177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MS PGothic</vt:lpstr>
      <vt:lpstr>Arial</vt:lpstr>
      <vt:lpstr>Calibri</vt:lpstr>
      <vt:lpstr>Calibri Light</vt:lpstr>
      <vt:lpstr>MarkOT-Light</vt:lpstr>
      <vt:lpstr>Times New Roman</vt:lpstr>
      <vt:lpstr>Verdana</vt:lpstr>
      <vt:lpstr>Wingdings</vt:lpstr>
      <vt:lpstr>Office Theme</vt:lpstr>
      <vt:lpstr>Nordplus Pieaugušo izglītības apakšprogramma – 2025. gada projektu konkurss</vt:lpstr>
      <vt:lpstr>Pieaugušo izglītības  apakšprogramma</vt:lpstr>
      <vt:lpstr>PowerPoint Presentation</vt:lpstr>
      <vt:lpstr>Pieaugušo izglītības apakšprogramma</vt:lpstr>
      <vt:lpstr>PowerPoint Presentation</vt:lpstr>
      <vt:lpstr>Pieaugušo apakšprogramma atbalsta</vt:lpstr>
      <vt:lpstr>PowerPoint Presentation</vt:lpstr>
      <vt:lpstr>Izmaiņas Pieaugušo izglītības apakšprogrammas nosacījumos 2025. gada projektu konkursā</vt:lpstr>
      <vt:lpstr>I Mobilitāšu projekti</vt:lpstr>
      <vt:lpstr>I Mobilitāšu aktivitātes</vt:lpstr>
      <vt:lpstr>Projektu finansēšanas vispārējie principi </vt:lpstr>
      <vt:lpstr>I Mobilitāšu finansējums (1)</vt:lpstr>
      <vt:lpstr>I Mobilitāšu finansējums (2)</vt:lpstr>
      <vt:lpstr>PowerPoint Presentation</vt:lpstr>
      <vt:lpstr>PowerPoint Presentation</vt:lpstr>
      <vt:lpstr>PowerPoint Presentation</vt:lpstr>
      <vt:lpstr>II Sadarbības projekti</vt:lpstr>
      <vt:lpstr>II Sadarbības projekti</vt:lpstr>
      <vt:lpstr>II Sadarbības projekti</vt:lpstr>
      <vt:lpstr> </vt:lpstr>
      <vt:lpstr> </vt:lpstr>
      <vt:lpstr> </vt:lpstr>
      <vt:lpstr> </vt:lpstr>
      <vt:lpstr>Sadarbības projektu  finansējums (5)</vt:lpstr>
      <vt:lpstr>Sadarbības projektu  finansējums (6)</vt:lpstr>
      <vt:lpstr>II Sadarbības projektu finansējums</vt:lpstr>
      <vt:lpstr>Finansējums – kopējie jautājumi</vt:lpstr>
      <vt:lpstr> Nordplus pieaugušo izglītības apakšprogrammas vadība</vt:lpstr>
      <vt:lpstr> https://www.nordplusonline.org/how-to-apply/guidelines/ </vt:lpstr>
      <vt:lpstr>Informācijas avoti</vt:lpstr>
      <vt:lpstr>Idejas pieaugušo projekta satura plānošanai 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159</cp:revision>
  <cp:lastPrinted>2020-12-09T08:18:43Z</cp:lastPrinted>
  <dcterms:created xsi:type="dcterms:W3CDTF">2017-03-17T07:53:29Z</dcterms:created>
  <dcterms:modified xsi:type="dcterms:W3CDTF">2024-11-07T18:13:50Z</dcterms:modified>
</cp:coreProperties>
</file>